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1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/>
        <a:cs typeface="宋体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/>
        <a:cs typeface="宋体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/>
        <a:cs typeface="宋体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/>
        <a:cs typeface="宋体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/>
        <a:cs typeface="宋体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/>
        <a:cs typeface="宋体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/>
        <a:cs typeface="宋体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/>
        <a:cs typeface="宋体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/>
        <a:cs typeface="宋体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2672" autoAdjust="0"/>
    <p:restoredTop sz="94660" autoAdjust="0"/>
  </p:normalViewPr>
  <p:slideViewPr>
    <p:cSldViewPr>
      <p:cViewPr>
        <p:scale>
          <a:sx n="90" d="100"/>
          <a:sy n="90" d="100"/>
        </p:scale>
        <p:origin x="-288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宋体" charset="-122"/>
                <a:cs typeface="+mn-cs"/>
              </a:defRPr>
            </a:lvl1pPr>
          </a:lstStyle>
          <a:p>
            <a:pPr>
              <a:defRPr/>
            </a:pPr>
            <a:fld id="{22B746FE-F429-4069-ABFC-B4246CD31A50}" type="datetimeFigureOut">
              <a:rPr lang="zh-CN" altLang="en-US"/>
              <a:pPr>
                <a:defRPr/>
              </a:pPr>
              <a:t>2010-8-22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宋体" charset="-122"/>
                <a:cs typeface="+mn-cs"/>
              </a:defRPr>
            </a:lvl1pPr>
          </a:lstStyle>
          <a:p>
            <a:pPr>
              <a:defRPr/>
            </a:pPr>
            <a:fld id="{A38A8638-9142-402D-90D2-FB5F33A7951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宋体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宋体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宋体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宋体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宋体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075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01625" y="6121400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fld id="{EE60689D-A6C5-4A4F-9F96-F2A49F7B938E}" type="datetime1">
              <a:rPr lang="en-US"/>
              <a:pPr/>
              <a:t>8/22/2010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121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121400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AE244A-5108-41EA-AB5D-BD7A66CE22C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F30A6B-D6E2-4B95-8331-8F8AC7CDFAD8}" type="datetime1">
              <a:rPr lang="en-US"/>
              <a:pPr/>
              <a:t>8/22/2010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B22AF9-A4E6-4F26-A42E-B108CF76C84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07188" y="381000"/>
            <a:ext cx="2135187" cy="56419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01625" y="381000"/>
            <a:ext cx="6253163" cy="56419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16506B-D30F-451F-A03E-BA1F592B9A3A}" type="datetime1">
              <a:rPr lang="en-US"/>
              <a:pPr/>
              <a:t>8/22/2010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7D1982-8A1C-4A9B-9073-BEBAC734E2A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A707DA-058B-4EC1-B6D4-AC76FA04CAC0}" type="datetime1">
              <a:rPr lang="en-US"/>
              <a:pPr/>
              <a:t>8/22/2010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71B7B0-F901-4E89-8F50-9B30D2A6598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C1E2F0-0212-4FA6-91B6-87360A502405}" type="datetime1">
              <a:rPr lang="en-US"/>
              <a:pPr/>
              <a:t>8/22/2010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18CB70-C48D-4480-96FE-1D530FFCF1F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01625" y="1752600"/>
            <a:ext cx="4194175" cy="4270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194175" cy="4270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277228-E5B9-4E88-8B7D-2AECA098713A}" type="datetime1">
              <a:rPr lang="en-US"/>
              <a:pPr/>
              <a:t>8/22/2010</a:t>
            </a:fld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1970CE-0EBF-4FC6-84AB-EB7803E9DED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87275B-2628-46AF-806F-1938CA8764DE}" type="datetime1">
              <a:rPr lang="en-US"/>
              <a:pPr/>
              <a:t>8/22/2010</a:t>
            </a:fld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7EE77-FC44-45E8-B2D3-FA0E40B8E31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69C14A-54E2-464C-8C7B-462AB5CF52E4}" type="datetime1">
              <a:rPr lang="en-US"/>
              <a:pPr/>
              <a:t>8/22/2010</a:t>
            </a:fld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BE61F9-67CA-4748-ADDB-1DFD84715BA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EAA94D-0383-4351-A3FA-8F5F40BB4D9B}" type="datetime1">
              <a:rPr lang="en-US"/>
              <a:pPr/>
              <a:t>8/22/2010</a:t>
            </a:fld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96766F-07C8-41E4-AC12-7BB7574C8CD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C58E4F-E223-4625-AD13-4FCB0C21C8C8}" type="datetime1">
              <a:rPr lang="en-US"/>
              <a:pPr/>
              <a:t>8/22/2010</a:t>
            </a:fld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29F73-AF9B-4141-92ED-BF143AAB702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A991B4-B765-4E57-96D2-2F03E8F43730}" type="datetime1">
              <a:rPr lang="en-US"/>
              <a:pPr/>
              <a:t>8/22/2010</a:t>
            </a:fld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A7B5E9-D4C1-4B2B-9C33-B0700141791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 bright="22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38100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752600"/>
            <a:ext cx="8540750" cy="427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172200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3900887B-F5A9-4B88-B39F-220388ED27C5}" type="datetime1">
              <a:rPr lang="en-US"/>
              <a:pPr/>
              <a:t>8/22/2010</a:t>
            </a:fld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722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fld id="{B40BEA37-3619-44DC-9AF9-3F299818ED4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宋体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  <a:cs typeface="宋体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  <a:cs typeface="宋体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  <a:cs typeface="宋体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  <a:cs typeface="宋体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宋体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800">
          <a:solidFill>
            <a:schemeClr val="tx1"/>
          </a:solidFill>
          <a:latin typeface="+mn-lt"/>
          <a:ea typeface="+mn-ea"/>
          <a:cs typeface="宋体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宋体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5000"/>
        <a:buChar char="•"/>
        <a:defRPr sz="2000">
          <a:solidFill>
            <a:schemeClr val="tx1"/>
          </a:solidFill>
          <a:latin typeface="+mn-lt"/>
          <a:ea typeface="+mn-ea"/>
          <a:cs typeface="宋体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宋体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rreilly@cisco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tis.org/0191/issues.asp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tis.org/0010/issues.as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61" name="Group 25"/>
          <p:cNvGraphicFramePr>
            <a:graphicFrameLocks noGrp="1"/>
          </p:cNvGraphicFramePr>
          <p:nvPr/>
        </p:nvGraphicFramePr>
        <p:xfrm>
          <a:off x="179388" y="290513"/>
          <a:ext cx="6192837" cy="1676400"/>
        </p:xfrm>
        <a:graphic>
          <a:graphicData uri="http://schemas.openxmlformats.org/drawingml/2006/table">
            <a:tbl>
              <a:tblPr/>
              <a:tblGrid>
                <a:gridCol w="1755775"/>
                <a:gridCol w="4437062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PGothic"/>
                          <a:cs typeface="MS PGothic"/>
                        </a:rPr>
                        <a:t>DOCUMENT #: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/>
                          <a:cs typeface="MS PGothic"/>
                        </a:rPr>
                        <a:t>GSC15-GTSC8-06</a:t>
                      </a:r>
                      <a:endParaRPr kumimoji="0" lang="en-US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/>
                        <a:cs typeface="MS PGothic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PGothic"/>
                          <a:cs typeface="MS PGothic"/>
                        </a:rPr>
                        <a:t>FOR: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/>
                          <a:cs typeface="MS PGothic"/>
                        </a:rPr>
                        <a:t>Presentation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PGothic"/>
                          <a:cs typeface="MS PGothic"/>
                        </a:rPr>
                        <a:t>SOURCE: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/>
                          <a:cs typeface="MS PGothic"/>
                        </a:rPr>
                        <a:t>ATIS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PGothic"/>
                          <a:cs typeface="MS PGothic"/>
                        </a:rPr>
                        <a:t>AGENDA ITEM: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/>
                          <a:cs typeface="MS PGothic"/>
                        </a:rPr>
                        <a:t>GTSC8; 4.2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PGothic"/>
                          <a:cs typeface="MS PGothic"/>
                        </a:rPr>
                        <a:t>CONTACT(S):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/>
                          <a:cs typeface="MS PGothic"/>
                        </a:rPr>
                        <a:t>Art Reilly (</a:t>
                      </a: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/>
                          <a:cs typeface="MS PGothic"/>
                          <a:hlinkClick r:id="rId3"/>
                        </a:rPr>
                        <a:t>arreilly@cisco.com</a:t>
                      </a: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/>
                          <a:cs typeface="MS PGothic"/>
                        </a:rPr>
                        <a:t>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4358" name="Text Box 9"/>
          <p:cNvSpPr txBox="1">
            <a:spLocks noChangeArrowheads="1"/>
          </p:cNvSpPr>
          <p:nvPr/>
        </p:nvSpPr>
        <p:spPr bwMode="auto">
          <a:xfrm>
            <a:off x="979488" y="2508250"/>
            <a:ext cx="7416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3200" b="1" dirty="0"/>
              <a:t>ATIS </a:t>
            </a:r>
            <a:r>
              <a:rPr lang="en-US" altLang="zh-CN" sz="3200" b="1" dirty="0" err="1"/>
              <a:t>Cybersecurity</a:t>
            </a:r>
            <a:endParaRPr lang="zh-CN" altLang="en-US" sz="3200" b="1" dirty="0"/>
          </a:p>
        </p:txBody>
      </p:sp>
      <p:sp>
        <p:nvSpPr>
          <p:cNvPr id="14359" name="Rectangle 11"/>
          <p:cNvSpPr txBox="1">
            <a:spLocks noChangeArrowheads="1"/>
          </p:cNvSpPr>
          <p:nvPr/>
        </p:nvSpPr>
        <p:spPr bwMode="auto">
          <a:xfrm>
            <a:off x="1331913" y="3286125"/>
            <a:ext cx="640080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GB" altLang="zh-CN" sz="2800" b="1"/>
              <a:t>Art Reilly, Cisco</a:t>
            </a:r>
          </a:p>
        </p:txBody>
      </p:sp>
      <p:sp>
        <p:nvSpPr>
          <p:cNvPr id="14360" name="Text Box 9"/>
          <p:cNvSpPr txBox="1">
            <a:spLocks noChangeArrowheads="1"/>
          </p:cNvSpPr>
          <p:nvPr/>
        </p:nvSpPr>
        <p:spPr bwMode="auto">
          <a:xfrm>
            <a:off x="827088" y="5445125"/>
            <a:ext cx="7416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800" b="1"/>
              <a:t>Global Standards Collaboration (GSC)  GSC-15</a:t>
            </a:r>
            <a:endParaRPr lang="zh-CN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0DE01892-E5CB-4F28-AFE4-EA9D87A7797F}" type="slidenum">
              <a:rPr lang="en-US" altLang="zh-CN"/>
              <a:pPr>
                <a:defRPr/>
              </a:pPr>
              <a:t>10</a:t>
            </a:fld>
            <a:endParaRPr lang="en-US" altLang="zh-CN"/>
          </a:p>
        </p:txBody>
      </p:sp>
      <p:sp>
        <p:nvSpPr>
          <p:cNvPr id="23553" name="标题 1"/>
          <p:cNvSpPr>
            <a:spLocks noGrp="1"/>
          </p:cNvSpPr>
          <p:nvPr>
            <p:ph type="title" idx="4294967295"/>
          </p:nvPr>
        </p:nvSpPr>
        <p:spPr>
          <a:xfrm>
            <a:off x="301625" y="44450"/>
            <a:ext cx="8540750" cy="1143000"/>
          </a:xfrm>
        </p:spPr>
        <p:txBody>
          <a:bodyPr/>
          <a:lstStyle/>
          <a:p>
            <a:r>
              <a:rPr lang="en-US" altLang="en-US" sz="3600" b="1" smtClean="0">
                <a:solidFill>
                  <a:schemeClr val="tx1"/>
                </a:solidFill>
              </a:rPr>
              <a:t>Proposed Resolution</a:t>
            </a:r>
            <a:endParaRPr lang="zh-CN" altLang="en-US" sz="3600" b="1" smtClean="0">
              <a:solidFill>
                <a:schemeClr val="tx1"/>
              </a:solidFill>
            </a:endParaRPr>
          </a:p>
        </p:txBody>
      </p:sp>
      <p:sp>
        <p:nvSpPr>
          <p:cNvPr id="23554" name="内容占位符 2"/>
          <p:cNvSpPr>
            <a:spLocks noGrp="1"/>
          </p:cNvSpPr>
          <p:nvPr>
            <p:ph idx="4294967295"/>
          </p:nvPr>
        </p:nvSpPr>
        <p:spPr>
          <a:xfrm>
            <a:off x="301625" y="981075"/>
            <a:ext cx="8540750" cy="5472113"/>
          </a:xfrm>
        </p:spPr>
        <p:txBody>
          <a:bodyPr/>
          <a:lstStyle/>
          <a:p>
            <a:pPr eaLnBrk="1" hangingPunct="1"/>
            <a:r>
              <a:rPr lang="en-US" smtClean="0"/>
              <a:t>Continued support for GSC-14 Security Related Resolutions:</a:t>
            </a:r>
          </a:p>
          <a:p>
            <a:pPr lvl="1" eaLnBrk="1" hangingPunct="1"/>
            <a:r>
              <a:rPr lang="en-US" smtClean="0"/>
              <a:t>Resolution GSC-14/4 - Identity Management</a:t>
            </a:r>
          </a:p>
          <a:p>
            <a:pPr lvl="1" eaLnBrk="1" hangingPunct="1"/>
            <a:r>
              <a:rPr lang="en-US" smtClean="0"/>
              <a:t>Resolution GSC-14/25 - </a:t>
            </a:r>
            <a:r>
              <a:rPr lang="en-CA" smtClean="0"/>
              <a:t>Personally Identifiable Information Protection</a:t>
            </a:r>
          </a:p>
          <a:p>
            <a:pPr lvl="1" eaLnBrk="1" hangingPunct="1">
              <a:buClr>
                <a:schemeClr val="folHlink"/>
              </a:buClr>
              <a:buFont typeface="Wingdings" pitchFamily="2" charset="2"/>
              <a:buChar char="§"/>
            </a:pPr>
            <a:r>
              <a:rPr lang="en-CA" smtClean="0">
                <a:solidFill>
                  <a:srgbClr val="FF0000"/>
                </a:solidFill>
              </a:rPr>
              <a:t>Update </a:t>
            </a:r>
            <a:r>
              <a:rPr lang="en-US" smtClean="0">
                <a:solidFill>
                  <a:srgbClr val="FF0000"/>
                </a:solidFill>
              </a:rPr>
              <a:t>Resolution GSC-14/11 - Cybersecurity to reflect actions at WTDC10 (modified draft Resolution provided as a GSC contribution)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E310194C-1DA0-449A-9DA0-F6CB8A8EF1AB}" type="slidenum">
              <a:rPr lang="en-US" altLang="zh-CN"/>
              <a:pPr>
                <a:defRPr/>
              </a:pPr>
              <a:t>11</a:t>
            </a:fld>
            <a:endParaRPr lang="en-US" altLang="zh-CN"/>
          </a:p>
        </p:txBody>
      </p:sp>
      <p:sp>
        <p:nvSpPr>
          <p:cNvPr id="24577" name="标题 1"/>
          <p:cNvSpPr>
            <a:spLocks noGrp="1"/>
          </p:cNvSpPr>
          <p:nvPr>
            <p:ph type="title" idx="4294967295"/>
          </p:nvPr>
        </p:nvSpPr>
        <p:spPr>
          <a:xfrm>
            <a:off x="301625" y="3078163"/>
            <a:ext cx="8540750" cy="1143000"/>
          </a:xfrm>
        </p:spPr>
        <p:txBody>
          <a:bodyPr/>
          <a:lstStyle/>
          <a:p>
            <a:r>
              <a:rPr lang="en-US" altLang="en-US" sz="3600" b="1" smtClean="0">
                <a:solidFill>
                  <a:schemeClr val="tx1"/>
                </a:solidFill>
              </a:rPr>
              <a:t>Supplemental Slides</a:t>
            </a:r>
            <a:endParaRPr lang="zh-CN" altLang="en-US" sz="3600" b="1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3B1275D7-BF24-482D-9647-9C384226CC47}" type="slidenum">
              <a:rPr lang="en-US" altLang="zh-CN"/>
              <a:pPr>
                <a:defRPr/>
              </a:pPr>
              <a:t>12</a:t>
            </a:fld>
            <a:endParaRPr lang="en-US" altLang="zh-CN"/>
          </a:p>
        </p:txBody>
      </p:sp>
      <p:sp>
        <p:nvSpPr>
          <p:cNvPr id="25601" name="Rectangle 5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246188"/>
            <a:ext cx="8540750" cy="42703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smtClean="0"/>
              <a:t>PTSC Issues may be found at: </a:t>
            </a:r>
            <a:r>
              <a:rPr lang="en-US" sz="2000" smtClean="0">
                <a:hlinkClick r:id="rId2"/>
              </a:rPr>
              <a:t>http://www.atis.org/0191/issues.asp</a:t>
            </a:r>
            <a:r>
              <a:rPr lang="en-US" sz="2000" smtClean="0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 smtClean="0"/>
          </a:p>
          <a:p>
            <a:pPr>
              <a:lnSpc>
                <a:spcPct val="80000"/>
              </a:lnSpc>
            </a:pPr>
            <a:r>
              <a:rPr lang="en-US" sz="2000" smtClean="0"/>
              <a:t>PTSC Active Issues which have a security component are: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 smtClean="0"/>
              <a:t>	Issue # 	Title</a:t>
            </a:r>
          </a:p>
          <a:p>
            <a:pPr lvl="1">
              <a:lnSpc>
                <a:spcPct val="80000"/>
              </a:lnSpc>
            </a:pPr>
            <a:r>
              <a:rPr lang="en-US" sz="1800" smtClean="0"/>
              <a:t>S0051	ATIS NGN Identity Management Requirements</a:t>
            </a:r>
          </a:p>
          <a:p>
            <a:pPr lvl="1">
              <a:lnSpc>
                <a:spcPct val="80000"/>
              </a:lnSpc>
            </a:pPr>
            <a:r>
              <a:rPr lang="en-US" sz="1800" smtClean="0"/>
              <a:t>S0055	Security Mechanisms</a:t>
            </a:r>
          </a:p>
          <a:p>
            <a:pPr lvl="1">
              <a:lnSpc>
                <a:spcPct val="80000"/>
              </a:lnSpc>
            </a:pPr>
            <a:r>
              <a:rPr lang="en-US" sz="1800" smtClean="0"/>
              <a:t>S0059	ATIS NGN Identity Management Use Cases </a:t>
            </a:r>
          </a:p>
          <a:p>
            <a:pPr lvl="1">
              <a:lnSpc>
                <a:spcPct val="80000"/>
              </a:lnSpc>
            </a:pPr>
            <a:r>
              <a:rPr lang="en-US" sz="1800" smtClean="0"/>
              <a:t>S0060	ATIS NGN Identity Management Mechanisms  </a:t>
            </a:r>
          </a:p>
          <a:p>
            <a:pPr lvl="1">
              <a:lnSpc>
                <a:spcPct val="80000"/>
              </a:lnSpc>
            </a:pPr>
            <a:r>
              <a:rPr lang="en-US" sz="1800" smtClean="0"/>
              <a:t>S0061	Certificate Management</a:t>
            </a:r>
          </a:p>
          <a:p>
            <a:pPr lvl="1">
              <a:lnSpc>
                <a:spcPct val="80000"/>
              </a:lnSpc>
            </a:pPr>
            <a:r>
              <a:rPr lang="en-US" sz="1800" smtClean="0"/>
              <a:t>S0063	ATIS ETS Authentication </a:t>
            </a:r>
          </a:p>
          <a:p>
            <a:pPr lvl="1">
              <a:lnSpc>
                <a:spcPct val="80000"/>
              </a:lnSpc>
            </a:pPr>
            <a:r>
              <a:rPr lang="en-US" sz="1800" smtClean="0"/>
              <a:t>S0065	Enterprise Network Support in NGN</a:t>
            </a:r>
          </a:p>
          <a:p>
            <a:pPr lvl="1">
              <a:lnSpc>
                <a:spcPct val="80000"/>
              </a:lnSpc>
            </a:pPr>
            <a:r>
              <a:rPr lang="en-US" sz="1800" smtClean="0"/>
              <a:t>S0073	Security Guidelines for DBF Interface</a:t>
            </a:r>
          </a:p>
          <a:p>
            <a:pPr lvl="1">
              <a:lnSpc>
                <a:spcPct val="80000"/>
              </a:lnSpc>
            </a:pPr>
            <a:r>
              <a:rPr lang="en-US" sz="1800" smtClean="0"/>
              <a:t>S0074	Security Guidelines for Carrier Interconnection (NNI)</a:t>
            </a:r>
          </a:p>
          <a:p>
            <a:pPr>
              <a:lnSpc>
                <a:spcPct val="80000"/>
              </a:lnSpc>
            </a:pPr>
            <a:endParaRPr lang="en-US" sz="2000" smtClean="0"/>
          </a:p>
        </p:txBody>
      </p:sp>
      <p:sp>
        <p:nvSpPr>
          <p:cNvPr id="25603" name="标题 1"/>
          <p:cNvSpPr>
            <a:spLocks/>
          </p:cNvSpPr>
          <p:nvPr/>
        </p:nvSpPr>
        <p:spPr bwMode="auto">
          <a:xfrm>
            <a:off x="323850" y="236538"/>
            <a:ext cx="8540750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altLang="en-US" sz="3600" b="1"/>
              <a:t>Supplemental Slides</a:t>
            </a:r>
            <a:endParaRPr lang="zh-CN" altLang="en-US" sz="36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29814E4E-9AD2-4FFC-AAD5-D6F97A8BD413}" type="slidenum">
              <a:rPr lang="en-US" altLang="zh-CN"/>
              <a:pPr>
                <a:defRPr/>
              </a:pPr>
              <a:t>13</a:t>
            </a:fld>
            <a:endParaRPr lang="en-US" altLang="zh-CN"/>
          </a:p>
        </p:txBody>
      </p:sp>
      <p:sp>
        <p:nvSpPr>
          <p:cNvPr id="26625" name="Rectangle 5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246188"/>
            <a:ext cx="8540750" cy="4270375"/>
          </a:xfrm>
        </p:spPr>
        <p:txBody>
          <a:bodyPr/>
          <a:lstStyle/>
          <a:p>
            <a:r>
              <a:rPr lang="en-US" sz="2000" smtClean="0"/>
              <a:t>PRQC Issues may be found at: </a:t>
            </a:r>
            <a:r>
              <a:rPr lang="en-US" sz="2000" smtClean="0">
                <a:hlinkClick r:id="rId2"/>
              </a:rPr>
              <a:t>http://www.atis.org/0010/issues.asp</a:t>
            </a:r>
            <a:r>
              <a:rPr lang="en-US" sz="2000" smtClean="0"/>
              <a:t>  </a:t>
            </a:r>
          </a:p>
          <a:p>
            <a:endParaRPr lang="en-US" sz="2000" smtClean="0"/>
          </a:p>
          <a:p>
            <a:r>
              <a:rPr lang="en-US" sz="2000" smtClean="0"/>
              <a:t>PRQC Active Issues which have a security component are:</a:t>
            </a:r>
          </a:p>
          <a:p>
            <a:pPr lvl="1">
              <a:buFontTx/>
              <a:buNone/>
            </a:pPr>
            <a:r>
              <a:rPr lang="en-US" sz="1800" smtClean="0"/>
              <a:t>	Issue # 	Title</a:t>
            </a:r>
          </a:p>
          <a:p>
            <a:pPr lvl="1"/>
            <a:r>
              <a:rPr lang="en-US" sz="1800" smtClean="0"/>
              <a:t>A0010	User Plane Security Requirements in NGNs</a:t>
            </a:r>
          </a:p>
          <a:p>
            <a:pPr lvl="1"/>
            <a:r>
              <a:rPr lang="en-US" sz="1800" smtClean="0"/>
              <a:t>A0014	Network-Network Interface (NNI) User Plane Security</a:t>
            </a:r>
          </a:p>
          <a:p>
            <a:pPr lvl="1"/>
            <a:r>
              <a:rPr lang="en-US" sz="1800" smtClean="0"/>
              <a:t>A0035	Impact of Security on QOS Performance in NGNs</a:t>
            </a:r>
          </a:p>
          <a:p>
            <a:pPr lvl="1"/>
            <a:r>
              <a:rPr lang="en-US" sz="1800" smtClean="0"/>
              <a:t>A0045	Service-specific Security Mechanism Implementation Options</a:t>
            </a:r>
          </a:p>
        </p:txBody>
      </p:sp>
      <p:sp>
        <p:nvSpPr>
          <p:cNvPr id="26627" name="标题 1"/>
          <p:cNvSpPr>
            <a:spLocks/>
          </p:cNvSpPr>
          <p:nvPr/>
        </p:nvSpPr>
        <p:spPr bwMode="auto">
          <a:xfrm>
            <a:off x="323850" y="236538"/>
            <a:ext cx="8540750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altLang="en-US" sz="3600" b="1"/>
              <a:t>Supplemental Slides</a:t>
            </a:r>
            <a:endParaRPr lang="zh-CN" altLang="en-US" sz="36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77CD660C-08B4-49D4-BEA0-A47DEDF5AE28}" type="slidenum">
              <a:rPr lang="en-US" altLang="zh-CN"/>
              <a:pPr>
                <a:defRPr/>
              </a:pPr>
              <a:t>2</a:t>
            </a:fld>
            <a:endParaRPr lang="en-US" altLang="zh-CN"/>
          </a:p>
        </p:txBody>
      </p:sp>
      <p:sp>
        <p:nvSpPr>
          <p:cNvPr id="15361" name="标题 1"/>
          <p:cNvSpPr>
            <a:spLocks noGrp="1"/>
          </p:cNvSpPr>
          <p:nvPr>
            <p:ph type="title"/>
          </p:nvPr>
        </p:nvSpPr>
        <p:spPr>
          <a:xfrm>
            <a:off x="301625" y="44450"/>
            <a:ext cx="8540750" cy="1143000"/>
          </a:xfrm>
        </p:spPr>
        <p:txBody>
          <a:bodyPr/>
          <a:lstStyle/>
          <a:p>
            <a:r>
              <a:rPr lang="en-US" altLang="zh-CN" sz="3600" b="1" smtClean="0">
                <a:solidFill>
                  <a:schemeClr val="tx1"/>
                </a:solidFill>
              </a:rPr>
              <a:t>Highlight of Current Activities (1)</a:t>
            </a:r>
            <a:endParaRPr lang="zh-CN" altLang="en-US" sz="3600" b="1" smtClean="0">
              <a:solidFill>
                <a:schemeClr val="tx1"/>
              </a:solidFill>
            </a:endParaRPr>
          </a:p>
        </p:txBody>
      </p:sp>
      <p:sp>
        <p:nvSpPr>
          <p:cNvPr id="15362" name="内容占位符 2"/>
          <p:cNvSpPr>
            <a:spLocks noGrp="1"/>
          </p:cNvSpPr>
          <p:nvPr>
            <p:ph idx="1"/>
          </p:nvPr>
        </p:nvSpPr>
        <p:spPr>
          <a:xfrm>
            <a:off x="301625" y="981075"/>
            <a:ext cx="8540750" cy="54721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/>
              <a:t>	</a:t>
            </a:r>
            <a:r>
              <a:rPr lang="en-US" sz="2800" b="1" smtClean="0"/>
              <a:t>ATIS’ Packet Technologies and Systems Committee (PTSC)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Completed: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smtClean="0"/>
              <a:t>UNI and NNI signalling security standards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smtClean="0"/>
              <a:t>UNI and NNI testing standards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smtClean="0"/>
              <a:t>NGN authentication requirements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smtClean="0"/>
              <a:t>Session Border Controller (SBC) requirements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Security architecture is layered, both horizontally and vertically, with border element functions protecting trusted from untrusted domains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B4A46CD2-8F87-4B50-8496-DC800ECA7F45}" type="slidenum">
              <a:rPr lang="en-US" altLang="zh-CN"/>
              <a:pPr>
                <a:defRPr/>
              </a:pPr>
              <a:t>3</a:t>
            </a:fld>
            <a:endParaRPr lang="en-US" altLang="zh-CN"/>
          </a:p>
        </p:txBody>
      </p:sp>
      <p:sp>
        <p:nvSpPr>
          <p:cNvPr id="16385" name="标题 1"/>
          <p:cNvSpPr>
            <a:spLocks noGrp="1"/>
          </p:cNvSpPr>
          <p:nvPr>
            <p:ph type="title" idx="4294967295"/>
          </p:nvPr>
        </p:nvSpPr>
        <p:spPr>
          <a:xfrm>
            <a:off x="301625" y="44450"/>
            <a:ext cx="8540750" cy="1143000"/>
          </a:xfrm>
        </p:spPr>
        <p:txBody>
          <a:bodyPr/>
          <a:lstStyle/>
          <a:p>
            <a:r>
              <a:rPr lang="en-US" altLang="zh-CN" sz="3600" b="1" smtClean="0">
                <a:solidFill>
                  <a:schemeClr val="tx1"/>
                </a:solidFill>
              </a:rPr>
              <a:t>Highlight of Current Activities (2)</a:t>
            </a:r>
            <a:endParaRPr lang="zh-CN" altLang="en-US" sz="3600" b="1" smtClean="0">
              <a:solidFill>
                <a:schemeClr val="tx1"/>
              </a:solidFill>
            </a:endParaRPr>
          </a:p>
        </p:txBody>
      </p:sp>
      <p:sp>
        <p:nvSpPr>
          <p:cNvPr id="16386" name="内容占位符 2"/>
          <p:cNvSpPr>
            <a:spLocks noGrp="1"/>
          </p:cNvSpPr>
          <p:nvPr>
            <p:ph idx="4294967295"/>
          </p:nvPr>
        </p:nvSpPr>
        <p:spPr>
          <a:xfrm>
            <a:off x="301625" y="981075"/>
            <a:ext cx="8540750" cy="54721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PTSC continues to focus on security-related topics that will ensure robust signalling and communications standards and network implementations that will provide adequate protection and support for multimedia and emergency services in the current cybersecurity environment: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smtClean="0"/>
              <a:t>ETS Authentication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smtClean="0"/>
              <a:t>Data Border Function Requirements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smtClean="0"/>
              <a:t>Security Mechanisms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smtClean="0"/>
              <a:t>Location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smtClean="0"/>
              <a:t>Identity Management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smtClean="0"/>
              <a:t>Certificate Management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730212A5-874C-483E-88D3-337ED208FE40}" type="slidenum">
              <a:rPr lang="en-US" altLang="zh-CN"/>
              <a:pPr>
                <a:defRPr/>
              </a:pPr>
              <a:t>4</a:t>
            </a:fld>
            <a:endParaRPr lang="en-US" altLang="zh-CN"/>
          </a:p>
        </p:txBody>
      </p:sp>
      <p:sp>
        <p:nvSpPr>
          <p:cNvPr id="17409" name="标题 1"/>
          <p:cNvSpPr>
            <a:spLocks noGrp="1"/>
          </p:cNvSpPr>
          <p:nvPr>
            <p:ph type="title" idx="4294967295"/>
          </p:nvPr>
        </p:nvSpPr>
        <p:spPr>
          <a:xfrm>
            <a:off x="301625" y="53975"/>
            <a:ext cx="8540750" cy="1143000"/>
          </a:xfrm>
        </p:spPr>
        <p:txBody>
          <a:bodyPr/>
          <a:lstStyle/>
          <a:p>
            <a:r>
              <a:rPr lang="en-US" altLang="zh-CN" sz="3600" b="1" smtClean="0">
                <a:solidFill>
                  <a:schemeClr val="tx1"/>
                </a:solidFill>
              </a:rPr>
              <a:t>Highlight of Current Activities (3)</a:t>
            </a:r>
            <a:endParaRPr lang="zh-CN" altLang="en-US" sz="3600" b="1" smtClean="0">
              <a:solidFill>
                <a:schemeClr val="tx1"/>
              </a:solidFill>
            </a:endParaRPr>
          </a:p>
        </p:txBody>
      </p:sp>
      <p:sp>
        <p:nvSpPr>
          <p:cNvPr id="17410" name="内容占位符 2"/>
          <p:cNvSpPr>
            <a:spLocks noGrp="1"/>
          </p:cNvSpPr>
          <p:nvPr>
            <p:ph idx="4294967295"/>
          </p:nvPr>
        </p:nvSpPr>
        <p:spPr>
          <a:xfrm>
            <a:off x="301625" y="981075"/>
            <a:ext cx="8540750" cy="5472113"/>
          </a:xfrm>
        </p:spPr>
        <p:txBody>
          <a:bodyPr/>
          <a:lstStyle/>
          <a:p>
            <a:pPr eaLnBrk="1" hangingPunct="1">
              <a:lnSpc>
                <a:spcPct val="95000"/>
              </a:lnSpc>
            </a:pPr>
            <a:r>
              <a:rPr lang="en-US" sz="2800" smtClean="0"/>
              <a:t>PTSC’s focus is on specifying security considerations for Layers 1 through 5 for UNIs, NNIs, ANIs, and SNIs</a:t>
            </a:r>
          </a:p>
          <a:p>
            <a:pPr lvl="1" eaLnBrk="1" hangingPunct="1">
              <a:lnSpc>
                <a:spcPct val="95000"/>
              </a:lnSpc>
            </a:pPr>
            <a:r>
              <a:rPr lang="en-US" sz="2600" smtClean="0"/>
              <a:t>Generation of interface requirements will:</a:t>
            </a:r>
          </a:p>
          <a:p>
            <a:pPr lvl="2" eaLnBrk="1" hangingPunct="1">
              <a:lnSpc>
                <a:spcPct val="95000"/>
              </a:lnSpc>
            </a:pPr>
            <a:r>
              <a:rPr lang="en-US" smtClean="0"/>
              <a:t>Attempt to reduce number of available interconnection options, without compromising the desired flexibility in implementing the services, thereby facilitating interoperability</a:t>
            </a:r>
          </a:p>
          <a:p>
            <a:pPr lvl="2" eaLnBrk="1" hangingPunct="1">
              <a:lnSpc>
                <a:spcPct val="95000"/>
              </a:lnSpc>
            </a:pPr>
            <a:r>
              <a:rPr lang="en-US" smtClean="0"/>
              <a:t>Facilitate interconnection negotiations</a:t>
            </a:r>
          </a:p>
          <a:p>
            <a:pPr lvl="2" eaLnBrk="1" hangingPunct="1">
              <a:lnSpc>
                <a:spcPct val="95000"/>
              </a:lnSpc>
            </a:pPr>
            <a:r>
              <a:rPr lang="en-US" smtClean="0"/>
              <a:t>Ensure adequate security will be provided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71579C72-9029-42DE-9BD8-BA22AD7E5BC6}" type="slidenum">
              <a:rPr lang="en-US" altLang="zh-CN"/>
              <a:pPr>
                <a:defRPr/>
              </a:pPr>
              <a:t>5</a:t>
            </a:fld>
            <a:endParaRPr lang="en-US" altLang="zh-CN"/>
          </a:p>
        </p:txBody>
      </p:sp>
      <p:sp>
        <p:nvSpPr>
          <p:cNvPr id="18433" name="标题 1"/>
          <p:cNvSpPr>
            <a:spLocks noGrp="1"/>
          </p:cNvSpPr>
          <p:nvPr>
            <p:ph type="title" idx="4294967295"/>
          </p:nvPr>
        </p:nvSpPr>
        <p:spPr>
          <a:xfrm>
            <a:off x="301625" y="44450"/>
            <a:ext cx="8540750" cy="1143000"/>
          </a:xfrm>
        </p:spPr>
        <p:txBody>
          <a:bodyPr/>
          <a:lstStyle/>
          <a:p>
            <a:r>
              <a:rPr lang="en-US" altLang="zh-CN" sz="3600" b="1" smtClean="0">
                <a:solidFill>
                  <a:schemeClr val="tx1"/>
                </a:solidFill>
              </a:rPr>
              <a:t>Highlight of Current Activities (4)</a:t>
            </a:r>
            <a:endParaRPr lang="zh-CN" altLang="en-US" sz="3600" b="1" smtClean="0">
              <a:solidFill>
                <a:schemeClr val="tx1"/>
              </a:solidFill>
            </a:endParaRPr>
          </a:p>
        </p:txBody>
      </p:sp>
      <p:sp>
        <p:nvSpPr>
          <p:cNvPr id="18434" name="内容占位符 2"/>
          <p:cNvSpPr>
            <a:spLocks noGrp="1"/>
          </p:cNvSpPr>
          <p:nvPr>
            <p:ph idx="4294967295"/>
          </p:nvPr>
        </p:nvSpPr>
        <p:spPr>
          <a:xfrm>
            <a:off x="301625" y="981075"/>
            <a:ext cx="8540750" cy="5472113"/>
          </a:xfrm>
        </p:spPr>
        <p:txBody>
          <a:bodyPr/>
          <a:lstStyle/>
          <a:p>
            <a:pPr eaLnBrk="1" hangingPunct="1">
              <a:lnSpc>
                <a:spcPct val="75000"/>
              </a:lnSpc>
              <a:buFont typeface="Wingdings" pitchFamily="2" charset="2"/>
              <a:buNone/>
            </a:pPr>
            <a:r>
              <a:rPr lang="en-US" sz="3300" b="1" smtClean="0"/>
              <a:t>	</a:t>
            </a:r>
            <a:r>
              <a:rPr lang="en-US" sz="2800" b="1" smtClean="0"/>
              <a:t>ATIS’ Network Performance, Reliability, and QoS Committee (PRQC)</a:t>
            </a:r>
          </a:p>
          <a:p>
            <a:pPr eaLnBrk="1" hangingPunct="1">
              <a:lnSpc>
                <a:spcPct val="75000"/>
              </a:lnSpc>
            </a:pPr>
            <a:r>
              <a:rPr lang="en-US" sz="2400" smtClean="0"/>
              <a:t>Current/Future work:</a:t>
            </a:r>
          </a:p>
          <a:p>
            <a:pPr lvl="1" eaLnBrk="1" hangingPunct="1">
              <a:lnSpc>
                <a:spcPct val="75000"/>
              </a:lnSpc>
            </a:pPr>
            <a:r>
              <a:rPr lang="en-US" sz="2400" smtClean="0"/>
              <a:t>Currently working on Standard for </a:t>
            </a:r>
            <a:r>
              <a:rPr lang="en-US" sz="2400" i="1" smtClean="0"/>
              <a:t>Media Plane Performance Security Impairments Standard for Evolving VoIP/Multimedia Networks</a:t>
            </a:r>
            <a:endParaRPr lang="en-US" sz="2400" smtClean="0"/>
          </a:p>
          <a:p>
            <a:pPr lvl="2" eaLnBrk="1" hangingPunct="1">
              <a:lnSpc>
                <a:spcPct val="75000"/>
              </a:lnSpc>
            </a:pPr>
            <a:r>
              <a:rPr lang="en-US" sz="2000" smtClean="0"/>
              <a:t>Document potential QoS degradations associated with security mechanisms</a:t>
            </a:r>
          </a:p>
          <a:p>
            <a:pPr lvl="2" eaLnBrk="1" hangingPunct="1">
              <a:lnSpc>
                <a:spcPct val="75000"/>
              </a:lnSpc>
            </a:pPr>
            <a:r>
              <a:rPr lang="en-US" sz="2000" smtClean="0"/>
              <a:t>Identify potential security problems associated with QoS mechanisms</a:t>
            </a:r>
          </a:p>
          <a:p>
            <a:pPr lvl="1" eaLnBrk="1" hangingPunct="1">
              <a:lnSpc>
                <a:spcPct val="75000"/>
              </a:lnSpc>
            </a:pPr>
            <a:r>
              <a:rPr lang="en-US" sz="2400" smtClean="0"/>
              <a:t>Extend work initiated in ATIS-0100014, Information &amp; Communications Security for NGN Converged Services IP Networks and Infrastructure</a:t>
            </a:r>
          </a:p>
          <a:p>
            <a:pPr eaLnBrk="1" hangingPunct="1">
              <a:lnSpc>
                <a:spcPct val="75000"/>
              </a:lnSpc>
            </a:pPr>
            <a:r>
              <a:rPr lang="en-US" sz="2400" smtClean="0"/>
              <a:t>Published:</a:t>
            </a:r>
          </a:p>
          <a:p>
            <a:pPr lvl="1" eaLnBrk="1" hangingPunct="1">
              <a:lnSpc>
                <a:spcPct val="75000"/>
              </a:lnSpc>
            </a:pPr>
            <a:r>
              <a:rPr lang="en-US" sz="2000" smtClean="0"/>
              <a:t>ATIS-0100024.2009, User-Network Interface (UNI) Media Plane Security Standard for Evolving VoIP/Multimedia Networks, published.</a:t>
            </a:r>
          </a:p>
          <a:p>
            <a:pPr lvl="1" eaLnBrk="1" hangingPunct="1">
              <a:lnSpc>
                <a:spcPct val="75000"/>
              </a:lnSpc>
            </a:pPr>
            <a:r>
              <a:rPr lang="en-US" sz="2000" smtClean="0"/>
              <a:t>ATIS-0100014 (see above)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0EAC44FA-83C5-4F8D-9F37-8EA2367F56C4}" type="slidenum">
              <a:rPr lang="en-US" altLang="zh-CN"/>
              <a:pPr>
                <a:defRPr/>
              </a:pPr>
              <a:t>6</a:t>
            </a:fld>
            <a:endParaRPr lang="en-US" altLang="zh-CN"/>
          </a:p>
        </p:txBody>
      </p:sp>
      <p:sp>
        <p:nvSpPr>
          <p:cNvPr id="19457" name="标题 1"/>
          <p:cNvSpPr>
            <a:spLocks noGrp="1"/>
          </p:cNvSpPr>
          <p:nvPr>
            <p:ph type="title" idx="4294967295"/>
          </p:nvPr>
        </p:nvSpPr>
        <p:spPr>
          <a:xfrm>
            <a:off x="301625" y="44450"/>
            <a:ext cx="8540750" cy="1143000"/>
          </a:xfrm>
        </p:spPr>
        <p:txBody>
          <a:bodyPr/>
          <a:lstStyle/>
          <a:p>
            <a:r>
              <a:rPr lang="en-US" altLang="zh-CN" sz="3600" b="1" smtClean="0">
                <a:solidFill>
                  <a:schemeClr val="tx1"/>
                </a:solidFill>
              </a:rPr>
              <a:t>Highlight of Current Activities (5)</a:t>
            </a:r>
            <a:endParaRPr lang="zh-CN" altLang="en-US" sz="3600" b="1" smtClean="0">
              <a:solidFill>
                <a:schemeClr val="tx1"/>
              </a:solidFill>
            </a:endParaRPr>
          </a:p>
        </p:txBody>
      </p:sp>
      <p:sp>
        <p:nvSpPr>
          <p:cNvPr id="19458" name="内容占位符 2"/>
          <p:cNvSpPr>
            <a:spLocks noGrp="1"/>
          </p:cNvSpPr>
          <p:nvPr>
            <p:ph idx="4294967295"/>
          </p:nvPr>
        </p:nvSpPr>
        <p:spPr>
          <a:xfrm>
            <a:off x="301625" y="981075"/>
            <a:ext cx="8540750" cy="547211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3300" b="1" smtClean="0"/>
              <a:t>	</a:t>
            </a:r>
            <a:r>
              <a:rPr lang="en-US" sz="2800" b="1" smtClean="0"/>
              <a:t>ATIS’ Telecom Management and Operations Committee (TMOC)</a:t>
            </a:r>
            <a:endParaRPr lang="en-US" sz="2800" smtClean="0"/>
          </a:p>
          <a:p>
            <a:r>
              <a:rPr lang="en-US" smtClean="0"/>
              <a:t>TMOC will continue to address</a:t>
            </a:r>
          </a:p>
          <a:p>
            <a:pPr lvl="1"/>
            <a:r>
              <a:rPr lang="en-US" smtClean="0"/>
              <a:t>Management aspects of security, especially concerning NGN Carrier Interconnection arrangements and VoIP Registry Database</a:t>
            </a:r>
          </a:p>
          <a:p>
            <a:pPr lvl="1"/>
            <a:r>
              <a:rPr lang="en-US" smtClean="0"/>
              <a:t>Management aspects of security, as driven by the ATIS Board (e.g., TOPS Council or CIO Council)</a:t>
            </a:r>
            <a:endParaRPr lang="en-US" sz="2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A545E08D-7A4E-4E68-8487-857659F45902}" type="slidenum">
              <a:rPr lang="en-US" altLang="zh-CN"/>
              <a:pPr>
                <a:defRPr/>
              </a:pPr>
              <a:t>7</a:t>
            </a:fld>
            <a:endParaRPr lang="en-US" altLang="zh-CN"/>
          </a:p>
        </p:txBody>
      </p:sp>
      <p:sp>
        <p:nvSpPr>
          <p:cNvPr id="20481" name="标题 1"/>
          <p:cNvSpPr>
            <a:spLocks noGrp="1"/>
          </p:cNvSpPr>
          <p:nvPr>
            <p:ph type="title" idx="4294967295"/>
          </p:nvPr>
        </p:nvSpPr>
        <p:spPr>
          <a:xfrm>
            <a:off x="301625" y="44450"/>
            <a:ext cx="8540750" cy="1143000"/>
          </a:xfrm>
        </p:spPr>
        <p:txBody>
          <a:bodyPr/>
          <a:lstStyle/>
          <a:p>
            <a:r>
              <a:rPr lang="en-US" altLang="zh-CN" sz="3600" b="1" smtClean="0">
                <a:solidFill>
                  <a:schemeClr val="tx1"/>
                </a:solidFill>
              </a:rPr>
              <a:t>Strategic Direction</a:t>
            </a:r>
            <a:endParaRPr lang="zh-CN" altLang="en-US" sz="3600" b="1" smtClean="0">
              <a:solidFill>
                <a:schemeClr val="tx1"/>
              </a:solidFill>
            </a:endParaRPr>
          </a:p>
        </p:txBody>
      </p:sp>
      <p:sp>
        <p:nvSpPr>
          <p:cNvPr id="20482" name="内容占位符 2"/>
          <p:cNvSpPr>
            <a:spLocks noGrp="1"/>
          </p:cNvSpPr>
          <p:nvPr>
            <p:ph idx="4294967295"/>
          </p:nvPr>
        </p:nvSpPr>
        <p:spPr>
          <a:xfrm>
            <a:off x="301625" y="981075"/>
            <a:ext cx="8540750" cy="5472113"/>
          </a:xfrm>
        </p:spPr>
        <p:txBody>
          <a:bodyPr/>
          <a:lstStyle/>
          <a:p>
            <a:pPr eaLnBrk="1" hangingPunct="1"/>
            <a:r>
              <a:rPr lang="en-US" sz="2800" smtClean="0"/>
              <a:t>ATIS continues to develop a suite of security authentication and IdM standards that will facilitate secure interconnection of:</a:t>
            </a:r>
          </a:p>
          <a:p>
            <a:pPr lvl="1" eaLnBrk="1" hangingPunct="1"/>
            <a:r>
              <a:rPr lang="en-US" sz="2600" smtClean="0"/>
              <a:t>transport facilities</a:t>
            </a:r>
          </a:p>
          <a:p>
            <a:pPr lvl="1" eaLnBrk="1" hangingPunct="1"/>
            <a:r>
              <a:rPr lang="en-US" sz="2600" smtClean="0"/>
              <a:t>signalling facilities</a:t>
            </a:r>
          </a:p>
          <a:p>
            <a:pPr lvl="1" eaLnBrk="1" hangingPunct="1"/>
            <a:r>
              <a:rPr lang="en-US" sz="2600" smtClean="0"/>
              <a:t>services and applications</a:t>
            </a:r>
          </a:p>
          <a:p>
            <a:pPr eaLnBrk="1" hangingPunct="1"/>
            <a:r>
              <a:rPr lang="en-US" sz="2800" smtClean="0"/>
              <a:t>Cloud computing may pose significant security issues that will need to be addressed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D335F7DB-35AB-45C0-9569-EC44F15CF281}" type="slidenum">
              <a:rPr lang="en-US" altLang="zh-CN"/>
              <a:pPr>
                <a:defRPr/>
              </a:pPr>
              <a:t>8</a:t>
            </a:fld>
            <a:endParaRPr lang="en-US" altLang="zh-CN"/>
          </a:p>
        </p:txBody>
      </p:sp>
      <p:sp>
        <p:nvSpPr>
          <p:cNvPr id="21505" name="标题 1"/>
          <p:cNvSpPr>
            <a:spLocks noGrp="1"/>
          </p:cNvSpPr>
          <p:nvPr>
            <p:ph type="title" idx="4294967295"/>
          </p:nvPr>
        </p:nvSpPr>
        <p:spPr>
          <a:xfrm>
            <a:off x="301625" y="44450"/>
            <a:ext cx="8540750" cy="1143000"/>
          </a:xfrm>
        </p:spPr>
        <p:txBody>
          <a:bodyPr/>
          <a:lstStyle/>
          <a:p>
            <a:r>
              <a:rPr lang="en-US" altLang="zh-CN" sz="3600" b="1" smtClean="0">
                <a:solidFill>
                  <a:schemeClr val="tx1"/>
                </a:solidFill>
              </a:rPr>
              <a:t>Challenges</a:t>
            </a:r>
            <a:endParaRPr lang="zh-CN" altLang="en-US" sz="3600" b="1" smtClean="0">
              <a:solidFill>
                <a:schemeClr val="tx1"/>
              </a:solidFill>
            </a:endParaRPr>
          </a:p>
        </p:txBody>
      </p:sp>
      <p:sp>
        <p:nvSpPr>
          <p:cNvPr id="21506" name="内容占位符 2"/>
          <p:cNvSpPr>
            <a:spLocks noGrp="1"/>
          </p:cNvSpPr>
          <p:nvPr>
            <p:ph idx="4294967295"/>
          </p:nvPr>
        </p:nvSpPr>
        <p:spPr>
          <a:xfrm>
            <a:off x="301625" y="981075"/>
            <a:ext cx="8540750" cy="5472113"/>
          </a:xfrm>
        </p:spPr>
        <p:txBody>
          <a:bodyPr/>
          <a:lstStyle/>
          <a:p>
            <a:pPr eaLnBrk="1" hangingPunct="1"/>
            <a:r>
              <a:rPr lang="en-US" smtClean="0"/>
              <a:t>SIP security solutions are tailored to be end to end</a:t>
            </a:r>
          </a:p>
          <a:p>
            <a:pPr eaLnBrk="1" hangingPunct="1"/>
            <a:r>
              <a:rPr lang="en-US" smtClean="0"/>
              <a:t>SIP/SIPPING/SIMPLE/etc. RFCs have well written security sections that are not fully implemented in vendor products</a:t>
            </a:r>
          </a:p>
          <a:p>
            <a:pPr eaLnBrk="1" hangingPunct="1"/>
            <a:r>
              <a:rPr lang="en-US" smtClean="0"/>
              <a:t>Security solutions have an impact on delay and performance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A604AA95-43E4-442B-B5B9-3B900E63CE8E}" type="slidenum">
              <a:rPr lang="en-US" altLang="zh-CN"/>
              <a:pPr>
                <a:defRPr/>
              </a:pPr>
              <a:t>9</a:t>
            </a:fld>
            <a:endParaRPr lang="en-US" altLang="zh-CN"/>
          </a:p>
        </p:txBody>
      </p:sp>
      <p:sp>
        <p:nvSpPr>
          <p:cNvPr id="22529" name="标题 1"/>
          <p:cNvSpPr>
            <a:spLocks noGrp="1"/>
          </p:cNvSpPr>
          <p:nvPr>
            <p:ph type="title" idx="4294967295"/>
          </p:nvPr>
        </p:nvSpPr>
        <p:spPr>
          <a:xfrm>
            <a:off x="301625" y="44450"/>
            <a:ext cx="8540750" cy="1143000"/>
          </a:xfrm>
        </p:spPr>
        <p:txBody>
          <a:bodyPr/>
          <a:lstStyle/>
          <a:p>
            <a:r>
              <a:rPr lang="en-US" altLang="en-US" sz="3600" b="1" smtClean="0">
                <a:solidFill>
                  <a:schemeClr val="tx1"/>
                </a:solidFill>
              </a:rPr>
              <a:t>Next Steps/Actions</a:t>
            </a:r>
            <a:endParaRPr lang="zh-CN" altLang="en-US" sz="3600" b="1" smtClean="0">
              <a:solidFill>
                <a:schemeClr val="tx1"/>
              </a:solidFill>
            </a:endParaRPr>
          </a:p>
        </p:txBody>
      </p:sp>
      <p:sp>
        <p:nvSpPr>
          <p:cNvPr id="22530" name="内容占位符 2"/>
          <p:cNvSpPr>
            <a:spLocks noGrp="1"/>
          </p:cNvSpPr>
          <p:nvPr>
            <p:ph idx="4294967295"/>
          </p:nvPr>
        </p:nvSpPr>
        <p:spPr>
          <a:xfrm>
            <a:off x="301625" y="981075"/>
            <a:ext cx="8540750" cy="5472113"/>
          </a:xfrm>
        </p:spPr>
        <p:txBody>
          <a:bodyPr/>
          <a:lstStyle/>
          <a:p>
            <a:pPr eaLnBrk="1" hangingPunct="1"/>
            <a:r>
              <a:rPr lang="en-US" smtClean="0"/>
              <a:t>ATIS will continue on its current path of generating a complete suite of standards that can be used to facilitate interconnection negotiations and result in interconnection scenarios that are secure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万里长城">
  <a:themeElements>
    <a:clrScheme name="万里长城 1">
      <a:dk1>
        <a:srgbClr val="000000"/>
      </a:dk1>
      <a:lt1>
        <a:srgbClr val="FFFFFF"/>
      </a:lt1>
      <a:dk2>
        <a:srgbClr val="000099"/>
      </a:dk2>
      <a:lt2>
        <a:srgbClr val="969696"/>
      </a:lt2>
      <a:accent1>
        <a:srgbClr val="FFFF99"/>
      </a:accent1>
      <a:accent2>
        <a:srgbClr val="006666"/>
      </a:accent2>
      <a:accent3>
        <a:srgbClr val="FFFFFF"/>
      </a:accent3>
      <a:accent4>
        <a:srgbClr val="000000"/>
      </a:accent4>
      <a:accent5>
        <a:srgbClr val="FFFFCA"/>
      </a:accent5>
      <a:accent6>
        <a:srgbClr val="005C5C"/>
      </a:accent6>
      <a:hlink>
        <a:srgbClr val="800080"/>
      </a:hlink>
      <a:folHlink>
        <a:srgbClr val="FF6600"/>
      </a:folHlink>
    </a:clrScheme>
    <a:fontScheme name="万里长城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万里长城 1">
        <a:dk1>
          <a:srgbClr val="000000"/>
        </a:dk1>
        <a:lt1>
          <a:srgbClr val="FFFFFF"/>
        </a:lt1>
        <a:dk2>
          <a:srgbClr val="000099"/>
        </a:dk2>
        <a:lt2>
          <a:srgbClr val="969696"/>
        </a:lt2>
        <a:accent1>
          <a:srgbClr val="FFFF99"/>
        </a:accent1>
        <a:accent2>
          <a:srgbClr val="006666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005C5C"/>
        </a:accent6>
        <a:hlink>
          <a:srgbClr val="800080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万里长城 2">
        <a:dk1>
          <a:srgbClr val="000000"/>
        </a:dk1>
        <a:lt1>
          <a:srgbClr val="8EA4EA"/>
        </a:lt1>
        <a:dk2>
          <a:srgbClr val="0033CC"/>
        </a:dk2>
        <a:lt2>
          <a:srgbClr val="969696"/>
        </a:lt2>
        <a:accent1>
          <a:srgbClr val="86B5B6"/>
        </a:accent1>
        <a:accent2>
          <a:srgbClr val="FFCC66"/>
        </a:accent2>
        <a:accent3>
          <a:srgbClr val="C6CFF3"/>
        </a:accent3>
        <a:accent4>
          <a:srgbClr val="000000"/>
        </a:accent4>
        <a:accent5>
          <a:srgbClr val="C3D7D7"/>
        </a:accent5>
        <a:accent6>
          <a:srgbClr val="E7B95C"/>
        </a:accent6>
        <a:hlink>
          <a:srgbClr val="626292"/>
        </a:hlink>
        <a:folHlink>
          <a:srgbClr val="A2366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万里长城 3">
        <a:dk1>
          <a:srgbClr val="0000FF"/>
        </a:dk1>
        <a:lt1>
          <a:srgbClr val="C0C0C0"/>
        </a:lt1>
        <a:dk2>
          <a:srgbClr val="000000"/>
        </a:dk2>
        <a:lt2>
          <a:srgbClr val="B2B2B2"/>
        </a:lt2>
        <a:accent1>
          <a:srgbClr val="FFCC99"/>
        </a:accent1>
        <a:accent2>
          <a:srgbClr val="FF99CC"/>
        </a:accent2>
        <a:accent3>
          <a:srgbClr val="DCDCDC"/>
        </a:accent3>
        <a:accent4>
          <a:srgbClr val="0000DA"/>
        </a:accent4>
        <a:accent5>
          <a:srgbClr val="FFE2CA"/>
        </a:accent5>
        <a:accent6>
          <a:srgbClr val="E78AB9"/>
        </a:accent6>
        <a:hlink>
          <a:srgbClr val="9C4070"/>
        </a:hlink>
        <a:folHlink>
          <a:srgbClr val="0071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万里长城 4">
        <a:dk1>
          <a:srgbClr val="0029AC"/>
        </a:dk1>
        <a:lt1>
          <a:srgbClr val="CCFFCC"/>
        </a:lt1>
        <a:dk2>
          <a:srgbClr val="993366"/>
        </a:dk2>
        <a:lt2>
          <a:srgbClr val="969696"/>
        </a:lt2>
        <a:accent1>
          <a:srgbClr val="FFCC99"/>
        </a:accent1>
        <a:accent2>
          <a:srgbClr val="6699FF"/>
        </a:accent2>
        <a:accent3>
          <a:srgbClr val="E2FFE2"/>
        </a:accent3>
        <a:accent4>
          <a:srgbClr val="002192"/>
        </a:accent4>
        <a:accent5>
          <a:srgbClr val="FFE2CA"/>
        </a:accent5>
        <a:accent6>
          <a:srgbClr val="5C8AE7"/>
        </a:accent6>
        <a:hlink>
          <a:srgbClr val="006600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万里长城 5">
        <a:dk1>
          <a:srgbClr val="333333"/>
        </a:dk1>
        <a:lt1>
          <a:srgbClr val="FF99CC"/>
        </a:lt1>
        <a:dk2>
          <a:srgbClr val="006600"/>
        </a:dk2>
        <a:lt2>
          <a:srgbClr val="B2B2B2"/>
        </a:lt2>
        <a:accent1>
          <a:srgbClr val="FFFF66"/>
        </a:accent1>
        <a:accent2>
          <a:srgbClr val="33CCFF"/>
        </a:accent2>
        <a:accent3>
          <a:srgbClr val="FFCAE2"/>
        </a:accent3>
        <a:accent4>
          <a:srgbClr val="2A2A2A"/>
        </a:accent4>
        <a:accent5>
          <a:srgbClr val="FFFFB8"/>
        </a:accent5>
        <a:accent6>
          <a:srgbClr val="2DB9E7"/>
        </a:accent6>
        <a:hlink>
          <a:srgbClr val="6600FF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万里长城 6">
        <a:dk1>
          <a:srgbClr val="000000"/>
        </a:dk1>
        <a:lt1>
          <a:srgbClr val="FFFFCC"/>
        </a:lt1>
        <a:dk2>
          <a:srgbClr val="6756A6"/>
        </a:dk2>
        <a:lt2>
          <a:srgbClr val="969696"/>
        </a:lt2>
        <a:accent1>
          <a:srgbClr val="99CCFF"/>
        </a:accent1>
        <a:accent2>
          <a:srgbClr val="008000"/>
        </a:accent2>
        <a:accent3>
          <a:srgbClr val="FFFFE2"/>
        </a:accent3>
        <a:accent4>
          <a:srgbClr val="000000"/>
        </a:accent4>
        <a:accent5>
          <a:srgbClr val="CAE2FF"/>
        </a:accent5>
        <a:accent6>
          <a:srgbClr val="007300"/>
        </a:accent6>
        <a:hlink>
          <a:srgbClr val="990033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万里长城 7">
        <a:dk1>
          <a:srgbClr val="CC3300"/>
        </a:dk1>
        <a:lt1>
          <a:srgbClr val="99CCFF"/>
        </a:lt1>
        <a:dk2>
          <a:srgbClr val="003399"/>
        </a:dk2>
        <a:lt2>
          <a:srgbClr val="969696"/>
        </a:lt2>
        <a:accent1>
          <a:srgbClr val="CED7FE"/>
        </a:accent1>
        <a:accent2>
          <a:srgbClr val="FFFFFF"/>
        </a:accent2>
        <a:accent3>
          <a:srgbClr val="CAE2FF"/>
        </a:accent3>
        <a:accent4>
          <a:srgbClr val="AE2A00"/>
        </a:accent4>
        <a:accent5>
          <a:srgbClr val="E3E8FE"/>
        </a:accent5>
        <a:accent6>
          <a:srgbClr val="E7E7E7"/>
        </a:accent6>
        <a:hlink>
          <a:srgbClr val="006600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万里长城 8">
        <a:dk1>
          <a:srgbClr val="006600"/>
        </a:dk1>
        <a:lt1>
          <a:srgbClr val="FFCC99"/>
        </a:lt1>
        <a:dk2>
          <a:srgbClr val="000000"/>
        </a:dk2>
        <a:lt2>
          <a:srgbClr val="B2B2B2"/>
        </a:lt2>
        <a:accent1>
          <a:srgbClr val="FFFFFF"/>
        </a:accent1>
        <a:accent2>
          <a:srgbClr val="FFFF66"/>
        </a:accent2>
        <a:accent3>
          <a:srgbClr val="FFE2CA"/>
        </a:accent3>
        <a:accent4>
          <a:srgbClr val="005600"/>
        </a:accent4>
        <a:accent5>
          <a:srgbClr val="FFFFFF"/>
        </a:accent5>
        <a:accent6>
          <a:srgbClr val="E7E75C"/>
        </a:accent6>
        <a:hlink>
          <a:srgbClr val="5B5B89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主题1</Template>
  <TotalTime>308</TotalTime>
  <Words>387</Words>
  <Application>Microsoft Office PowerPoint</Application>
  <PresentationFormat>全屏显示(4:3)</PresentationFormat>
  <Paragraphs>104</Paragraphs>
  <Slides>13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4" baseType="lpstr">
      <vt:lpstr>万里长城</vt:lpstr>
      <vt:lpstr>幻灯片 1</vt:lpstr>
      <vt:lpstr>Highlight of Current Activities (1)</vt:lpstr>
      <vt:lpstr>Highlight of Current Activities (2)</vt:lpstr>
      <vt:lpstr>Highlight of Current Activities (3)</vt:lpstr>
      <vt:lpstr>Highlight of Current Activities (4)</vt:lpstr>
      <vt:lpstr>Highlight of Current Activities (5)</vt:lpstr>
      <vt:lpstr>Strategic Direction</vt:lpstr>
      <vt:lpstr>Challenges</vt:lpstr>
      <vt:lpstr>Next Steps/Actions</vt:lpstr>
      <vt:lpstr>Proposed Resolution</vt:lpstr>
      <vt:lpstr>Supplemental Slides</vt:lpstr>
      <vt:lpstr>幻灯片 12</vt:lpstr>
      <vt:lpstr>幻灯片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ZhaoSZ</dc:creator>
  <cp:lastModifiedBy>ZhaoSZ</cp:lastModifiedBy>
  <cp:revision>44</cp:revision>
  <cp:lastPrinted>1601-01-01T00:00:00Z</cp:lastPrinted>
  <dcterms:created xsi:type="dcterms:W3CDTF">2010-05-04T03:31:53Z</dcterms:created>
  <dcterms:modified xsi:type="dcterms:W3CDTF">2010-08-22T04:44:05Z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